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5" r:id="rId3"/>
    <p:sldId id="266" r:id="rId4"/>
    <p:sldId id="267" r:id="rId5"/>
    <p:sldId id="257" r:id="rId6"/>
    <p:sldId id="262" r:id="rId7"/>
    <p:sldId id="260" r:id="rId8"/>
    <p:sldId id="258" r:id="rId9"/>
    <p:sldId id="259" r:id="rId10"/>
    <p:sldId id="261" r:id="rId11"/>
    <p:sldId id="263" r:id="rId12"/>
    <p:sldId id="268" r:id="rId13"/>
    <p:sldId id="278" r:id="rId14"/>
    <p:sldId id="279" r:id="rId15"/>
    <p:sldId id="292" r:id="rId16"/>
    <p:sldId id="280" r:id="rId17"/>
    <p:sldId id="281" r:id="rId18"/>
    <p:sldId id="282" r:id="rId19"/>
    <p:sldId id="283" r:id="rId20"/>
    <p:sldId id="284" r:id="rId21"/>
    <p:sldId id="285" r:id="rId22"/>
    <p:sldId id="286" r:id="rId23"/>
    <p:sldId id="287" r:id="rId24"/>
    <p:sldId id="291" r:id="rId25"/>
    <p:sldId id="288" r:id="rId26"/>
    <p:sldId id="289" r:id="rId27"/>
    <p:sldId id="290" r:id="rId28"/>
    <p:sldId id="294" r:id="rId29"/>
    <p:sldId id="295" r:id="rId30"/>
    <p:sldId id="296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403D1DC-3E4E-5A4A-9FB7-87FB62C2A07E}">
          <p14:sldIdLst>
            <p14:sldId id="256"/>
          </p14:sldIdLst>
        </p14:section>
        <p14:section name="Data Serialization" id="{ADDDCE22-A9E4-1E45-902F-70A1A8BCC92A}">
          <p14:sldIdLst>
            <p14:sldId id="265"/>
            <p14:sldId id="266"/>
            <p14:sldId id="267"/>
            <p14:sldId id="257"/>
            <p14:sldId id="262"/>
            <p14:sldId id="260"/>
            <p14:sldId id="258"/>
            <p14:sldId id="259"/>
            <p14:sldId id="261"/>
            <p14:sldId id="263"/>
            <p14:sldId id="268"/>
            <p14:sldId id="278"/>
            <p14:sldId id="279"/>
            <p14:sldId id="292"/>
            <p14:sldId id="280"/>
            <p14:sldId id="281"/>
          </p14:sldIdLst>
        </p14:section>
        <p14:section name="Working with a DynamoDB Table" id="{B743E269-E970-7545-B1B6-564971628F5C}">
          <p14:sldIdLst>
            <p14:sldId id="282"/>
            <p14:sldId id="283"/>
            <p14:sldId id="284"/>
            <p14:sldId id="285"/>
            <p14:sldId id="286"/>
            <p14:sldId id="287"/>
            <p14:sldId id="291"/>
            <p14:sldId id="288"/>
            <p14:sldId id="289"/>
            <p14:sldId id="290"/>
          </p14:sldIdLst>
        </p14:section>
        <p14:section name="Using the AWS CLI" id="{C9DBCA4C-8672-9F4F-8368-452247D63316}">
          <p14:sldIdLst>
            <p14:sldId id="294"/>
            <p14:sldId id="295"/>
            <p14:sldId id="29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160"/>
    <p:restoredTop sz="95707"/>
  </p:normalViewPr>
  <p:slideViewPr>
    <p:cSldViewPr snapToGrid="0" snapToObjects="1">
      <p:cViewPr varScale="1">
        <p:scale>
          <a:sx n="119" d="100"/>
          <a:sy n="119" d="100"/>
        </p:scale>
        <p:origin x="33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2T19:15:37.850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 0 24575,'0'0'0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11808" y="3428998"/>
            <a:ext cx="5518066" cy="2268559"/>
          </a:xfrm>
        </p:spPr>
        <p:txBody>
          <a:bodyPr anchor="t">
            <a:normAutofit/>
          </a:bodyPr>
          <a:lstStyle>
            <a:lvl1pPr algn="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72274" y="2268786"/>
            <a:ext cx="5357600" cy="1160213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3A824-1A51-4B26-AD58-A6D8E14F6C04}" type="datetimeFigureOut">
              <a:rPr lang="en-US" dirty="0"/>
              <a:t>8/2/22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Ins="45720"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>
            <a:off x="2194236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4091" cy="107722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7E33E-8B18-4087-B112-809917729534}" type="datetimeFigureOut">
              <a:rPr lang="en-US" dirty="0"/>
              <a:t>8/2/22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 rot="5400000">
            <a:off x="10337141" y="416061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39380" y="805818"/>
            <a:ext cx="1326519" cy="524412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608751" y="970410"/>
            <a:ext cx="6466903" cy="507953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FE419-2371-464F-8239-3959401C3561}" type="datetimeFigureOut">
              <a:rPr lang="en-US" dirty="0"/>
              <a:t>8/2/22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162C4-EDD9-4389-A98B-B87ECEA2A816}" type="datetimeFigureOut">
              <a:rPr lang="en-US" dirty="0"/>
              <a:t>8/2/22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194943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TextBox 10"/>
          <p:cNvSpPr txBox="1"/>
          <p:nvPr/>
        </p:nvSpPr>
        <p:spPr>
          <a:xfrm>
            <a:off x="2191843" y="296258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3147254"/>
            <a:ext cx="7956560" cy="1424746"/>
          </a:xfrm>
        </p:spPr>
        <p:txBody>
          <a:bodyPr anchor="t">
            <a:normAutofit/>
          </a:bodyPr>
          <a:lstStyle>
            <a:lvl1pPr algn="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968" y="2268786"/>
            <a:ext cx="7791931" cy="878468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059C3-6A89-4494-99FF-5A4D6FFD50EB}" type="datetimeFigureOut">
              <a:rPr lang="en-US" dirty="0"/>
              <a:t>8/2/22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7"/>
            <a:ext cx="7950984" cy="10817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05374" y="2052116"/>
            <a:ext cx="3891960" cy="39978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66636" y="2052114"/>
            <a:ext cx="3894222" cy="39978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4B2F-12DE-47F5-8894-472B206D2E1E}" type="datetimeFigureOut">
              <a:rPr lang="en-US" dirty="0"/>
              <a:t>8/2/22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196172" y="641223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TextBox 11"/>
          <p:cNvSpPr txBox="1"/>
          <p:nvPr/>
        </p:nvSpPr>
        <p:spPr>
          <a:xfrm>
            <a:off x="2193650" y="636424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8"/>
            <a:ext cx="7956560" cy="107834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9285" y="2052115"/>
            <a:ext cx="3896467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09285" y="2851331"/>
            <a:ext cx="3893623" cy="30714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66634" y="2052115"/>
            <a:ext cx="3899798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66635" y="2851331"/>
            <a:ext cx="3899798" cy="30714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0E46F-7819-4ACF-B48B-48222C2ACC88}" type="datetimeFigureOut">
              <a:rPr lang="en-US" dirty="0"/>
              <a:t>8/2/22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F3416-4057-4DAA-829D-4CA07428D088}" type="datetimeFigureOut">
              <a:rPr lang="en-US" dirty="0"/>
              <a:t>8/2/22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196172" y="64122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D9284-D300-4297-87F7-E791DCC15DB1}" type="datetimeFigureOut">
              <a:rPr lang="en-US" dirty="0"/>
              <a:t>8/2/22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TextBox 9"/>
          <p:cNvSpPr txBox="1"/>
          <p:nvPr/>
        </p:nvSpPr>
        <p:spPr>
          <a:xfrm>
            <a:off x="1554154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0323" y="1282451"/>
            <a:ext cx="2664361" cy="1903241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154" y="805818"/>
            <a:ext cx="5446278" cy="52441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6154"/>
            <a:ext cx="2664361" cy="2386397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25BB-DA17-4BA0-B3C8-3AC3ABC827E6}" type="datetimeFigureOut">
              <a:rPr lang="en-US" dirty="0"/>
              <a:t>8/2/22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47062" y="3229"/>
            <a:ext cx="4629734" cy="6858000"/>
          </a:xfrm>
          <a:solidFill>
            <a:schemeClr val="tx1">
              <a:alpha val="10000"/>
            </a:schemeClr>
          </a:solidFill>
          <a:ln w="9525" cap="sq">
            <a:noFill/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54686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241" y="1282452"/>
            <a:ext cx="3970986" cy="1900473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2928"/>
            <a:ext cx="3971874" cy="2386394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C4C9A-3960-41CF-A4E9-2A8FB932454B}" type="datetimeFigureOut">
              <a:rPr lang="en-US" dirty="0"/>
              <a:t>8/2/22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599" y="2052116"/>
            <a:ext cx="7796540" cy="3997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</p:spPr>
        <p:txBody>
          <a:bodyPr vert="horz" lIns="91440" tIns="18288" rIns="91440" bIns="45720" rtlCol="0" anchor="t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3CBC1C18-307B-4F68-A007-B5B542270E8D}" type="datetimeFigureOut">
              <a:rPr lang="en-US" dirty="0"/>
              <a:t>8/2/22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</p:spPr>
        <p:txBody>
          <a:bodyPr vert="horz" lIns="91440" tIns="45720" rIns="91440" bIns="18288" rtlCol="0" anchor="b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8407" y="164592"/>
            <a:ext cx="636727" cy="322851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34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344488" indent="-344488" algn="l" defTabSz="914400" rtl="0" eaLnBrk="1" latinLnBrk="0" hangingPunct="1">
        <a:lnSpc>
          <a:spcPct val="120000"/>
        </a:lnSpc>
        <a:spcBef>
          <a:spcPts val="10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953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588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7097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1732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642616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108960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575304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04164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171251-7748-134C-B143-353C10C7913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NoSQL Databases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F74E68-F348-214D-B960-C98F4DFDDC0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CSCE 3420</a:t>
            </a:r>
          </a:p>
          <a:p>
            <a:r>
              <a:rPr lang="en-US" dirty="0"/>
              <a:t>Internet Development</a:t>
            </a:r>
          </a:p>
        </p:txBody>
      </p:sp>
    </p:spTree>
    <p:extLst>
      <p:ext uri="{BB962C8B-B14F-4D97-AF65-F5344CB8AC3E}">
        <p14:creationId xmlns:p14="http://schemas.microsoft.com/office/powerpoint/2010/main" val="19201551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6BE303-6DC4-C244-91A4-78F8940DF5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JSON</a:t>
            </a:r>
            <a:br>
              <a:rPr lang="en-US" dirty="0"/>
            </a:br>
            <a:r>
              <a:rPr lang="en-US" dirty="0"/>
              <a:t>JavaScript Object Notation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452D1F-BBC7-7C45-87B9-351C3476DC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73599" y="2052116"/>
            <a:ext cx="7796540" cy="2476769"/>
          </a:xfrm>
        </p:spPr>
        <p:txBody>
          <a:bodyPr/>
          <a:lstStyle/>
          <a:p>
            <a:r>
              <a:rPr lang="en-US" dirty="0"/>
              <a:t>Lightweight data interchange format</a:t>
            </a:r>
          </a:p>
          <a:p>
            <a:r>
              <a:rPr lang="en-US" dirty="0"/>
              <a:t>Language independent</a:t>
            </a:r>
          </a:p>
          <a:p>
            <a:r>
              <a:rPr lang="en-US" dirty="0"/>
              <a:t>Self-describing</a:t>
            </a:r>
          </a:p>
          <a:p>
            <a:r>
              <a:rPr lang="en-US" dirty="0"/>
              <a:t>Easy to understand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F18A78-C704-7348-BFD3-54E48FD51B9E}"/>
              </a:ext>
            </a:extLst>
          </p:cNvPr>
          <p:cNvSpPr txBox="1"/>
          <p:nvPr/>
        </p:nvSpPr>
        <p:spPr>
          <a:xfrm>
            <a:off x="1148034" y="4378278"/>
            <a:ext cx="6096000" cy="2308324"/>
          </a:xfrm>
          <a:prstGeom prst="rect">
            <a:avLst/>
          </a:prstGeom>
          <a:solidFill>
            <a:schemeClr val="tx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dirty="0">
                <a:solidFill>
                  <a:srgbClr val="0000CD"/>
                </a:solidFill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A52A2A"/>
                </a:solidFill>
                <a:latin typeface="Consolas" panose="020B0609020204030204" pitchFamily="49" charset="0"/>
              </a:rPr>
              <a:t>note</a:t>
            </a:r>
            <a:r>
              <a:rPr lang="en-US" dirty="0">
                <a:solidFill>
                  <a:srgbClr val="0000CD"/>
                </a:solidFill>
                <a:latin typeface="Consolas" panose="020B0609020204030204" pitchFamily="49" charset="0"/>
              </a:rPr>
              <a:t>: {</a:t>
            </a:r>
            <a:br>
              <a:rPr lang="en-US" dirty="0"/>
            </a:b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  </a:t>
            </a:r>
            <a:r>
              <a:rPr lang="en-US" dirty="0">
                <a:solidFill>
                  <a:srgbClr val="A52A2A"/>
                </a:solidFill>
                <a:latin typeface="Consolas" panose="020B0609020204030204" pitchFamily="49" charset="0"/>
              </a:rPr>
              <a:t>to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: “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Ted”,</a:t>
            </a: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  </a:t>
            </a: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: “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Jani”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  </a:t>
            </a: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heading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: “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Reminder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”,</a:t>
            </a: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  </a:t>
            </a: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: “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Don't forget me this weekend!</a:t>
            </a:r>
            <a:r>
              <a:rPr lang="en-US" dirty="0">
                <a:solidFill>
                  <a:srgbClr val="0000CD"/>
                </a:solidFill>
                <a:latin typeface="Consolas" panose="020B0609020204030204" pitchFamily="49" charset="0"/>
              </a:rPr>
              <a:t>”</a:t>
            </a:r>
          </a:p>
          <a:p>
            <a:r>
              <a:rPr lang="en-US" dirty="0">
                <a:solidFill>
                  <a:srgbClr val="0000CD"/>
                </a:solidFill>
                <a:latin typeface="Consolas" panose="020B0609020204030204" pitchFamily="49" charset="0"/>
              </a:rPr>
              <a:t>  }</a:t>
            </a:r>
            <a:br>
              <a:rPr lang="en-US" dirty="0"/>
            </a:b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926CB3-C0E7-554B-B8F2-35DDC5794B05}"/>
              </a:ext>
            </a:extLst>
          </p:cNvPr>
          <p:cNvSpPr txBox="1"/>
          <p:nvPr/>
        </p:nvSpPr>
        <p:spPr>
          <a:xfrm>
            <a:off x="7455877" y="3429000"/>
            <a:ext cx="3906169" cy="2308324"/>
          </a:xfrm>
          <a:prstGeom prst="rect">
            <a:avLst/>
          </a:prstGeom>
          <a:solidFill>
            <a:schemeClr val="tx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dirty="0">
                <a:solidFill>
                  <a:srgbClr val="0000CD"/>
                </a:solidFill>
                <a:latin typeface="Consolas" panose="020B0609020204030204" pitchFamily="49" charset="0"/>
              </a:rPr>
              <a:t>  </a:t>
            </a: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address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: {</a:t>
            </a:r>
            <a:br>
              <a:rPr lang="en-US" dirty="0"/>
            </a:b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street</a:t>
            </a:r>
            <a:r>
              <a:rPr lang="en-US" dirty="0">
                <a:solidFill>
                  <a:srgbClr val="0000CD"/>
                </a:solidFill>
                <a:latin typeface="Consolas" panose="020B0609020204030204" pitchFamily="49" charset="0"/>
              </a:rPr>
              <a:t>: “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1015 Main St.</a:t>
            </a:r>
            <a:r>
              <a:rPr lang="en-US" dirty="0">
                <a:solidFill>
                  <a:srgbClr val="0000CD"/>
                </a:solidFill>
                <a:latin typeface="Consolas" panose="020B0609020204030204" pitchFamily="49" charset="0"/>
              </a:rPr>
              <a:t>”,</a:t>
            </a:r>
            <a:br>
              <a:rPr lang="en-US" dirty="0"/>
            </a:br>
            <a:r>
              <a:rPr lang="en-US" dirty="0"/>
              <a:t>  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city  </a:t>
            </a:r>
            <a:r>
              <a:rPr lang="en-US" dirty="0">
                <a:solidFill>
                  <a:srgbClr val="0000CD"/>
                </a:solidFill>
                <a:latin typeface="Consolas" panose="020B0609020204030204" pitchFamily="49" charset="0"/>
              </a:rPr>
              <a:t> : “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Denton</a:t>
            </a:r>
            <a:r>
              <a:rPr lang="en-US" dirty="0">
                <a:solidFill>
                  <a:srgbClr val="0000CD"/>
                </a:solidFill>
                <a:latin typeface="Consolas" panose="020B0609020204030204" pitchFamily="49" charset="0"/>
              </a:rPr>
              <a:t>”,</a:t>
            </a:r>
            <a:br>
              <a:rPr lang="en-US" dirty="0"/>
            </a:br>
            <a:r>
              <a:rPr lang="en-US" dirty="0"/>
              <a:t>  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zip</a:t>
            </a:r>
            <a:r>
              <a:rPr lang="en-US" dirty="0">
                <a:solidFill>
                  <a:srgbClr val="0000CD"/>
                </a:solidFill>
                <a:latin typeface="Consolas" panose="020B0609020204030204" pitchFamily="49" charset="0"/>
              </a:rPr>
              <a:t>    : “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76540</a:t>
            </a:r>
            <a:r>
              <a:rPr lang="en-US" dirty="0">
                <a:solidFill>
                  <a:srgbClr val="0000CD"/>
                </a:solidFill>
                <a:latin typeface="Consolas" panose="020B0609020204030204" pitchFamily="49" charset="0"/>
              </a:rPr>
              <a:t>”,</a:t>
            </a:r>
            <a:br>
              <a:rPr lang="en-US" dirty="0"/>
            </a:br>
            <a:r>
              <a:rPr lang="en-US" dirty="0"/>
              <a:t>  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dirty="0">
                <a:solidFill>
                  <a:srgbClr val="0000CD"/>
                </a:solidFill>
                <a:latin typeface="Consolas" panose="020B0609020204030204" pitchFamily="49" charset="0"/>
              </a:rPr>
              <a:t>  : “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Texas</a:t>
            </a:r>
            <a:r>
              <a:rPr lang="en-US" dirty="0">
                <a:solidFill>
                  <a:srgbClr val="0000CD"/>
                </a:solidFill>
                <a:latin typeface="Consolas" panose="020B0609020204030204" pitchFamily="49" charset="0"/>
              </a:rPr>
              <a:t>”</a:t>
            </a:r>
            <a:endParaRPr lang="en-US" b="0" i="0" dirty="0">
              <a:solidFill>
                <a:srgbClr val="0000CD"/>
              </a:solidFill>
              <a:effectLst/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CD"/>
                </a:solidFill>
                <a:latin typeface="Consolas" panose="020B0609020204030204" pitchFamily="49" charset="0"/>
              </a:rPr>
              <a:t>  }</a:t>
            </a:r>
            <a:br>
              <a:rPr lang="en-US" dirty="0"/>
            </a:b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21928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4E3DCC-4C10-034D-A8E3-5D706DBC1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NoSQL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764546-1C71-BF4F-B504-570FFD8644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Fast </a:t>
            </a:r>
          </a:p>
          <a:p>
            <a:r>
              <a:rPr lang="en-US" dirty="0"/>
              <a:t>Flexible</a:t>
            </a:r>
          </a:p>
          <a:p>
            <a:r>
              <a:rPr lang="en-US" dirty="0"/>
              <a:t>Built for APIs</a:t>
            </a:r>
          </a:p>
        </p:txBody>
      </p:sp>
    </p:spTree>
    <p:extLst>
      <p:ext uri="{BB962C8B-B14F-4D97-AF65-F5344CB8AC3E}">
        <p14:creationId xmlns:p14="http://schemas.microsoft.com/office/powerpoint/2010/main" val="29065634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42683E-3FB3-3740-B652-23246A20A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look at a NoSQL database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91D9AB-CD87-194E-9F70-5C42AC2AC1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5896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5E29F-1C53-A848-A573-5334BD976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DynamoDB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E2A5DA-87AE-E249-8249-5DAFFE3CE6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Partitioning Data is incorporated with the creation of the database</a:t>
            </a:r>
          </a:p>
          <a:p>
            <a:pPr lvl="1"/>
            <a:r>
              <a:rPr lang="en-US" dirty="0"/>
              <a:t>Choose an attribute that serves as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significant</a:t>
            </a:r>
            <a:r>
              <a:rPr lang="en-US" dirty="0"/>
              <a:t> discriminator for the data</a:t>
            </a:r>
          </a:p>
          <a:p>
            <a:pPr lvl="1"/>
            <a:r>
              <a:rPr lang="en-US" dirty="0"/>
              <a:t>Business divisions, Location, Age, Nationality, </a:t>
            </a:r>
          </a:p>
          <a:p>
            <a:r>
              <a:rPr lang="en-US" dirty="0"/>
              <a:t>Think about viewing the data and what natural groupings there are</a:t>
            </a:r>
          </a:p>
        </p:txBody>
      </p:sp>
    </p:spTree>
    <p:extLst>
      <p:ext uri="{BB962C8B-B14F-4D97-AF65-F5344CB8AC3E}">
        <p14:creationId xmlns:p14="http://schemas.microsoft.com/office/powerpoint/2010/main" val="27601271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8ABF4F-94C8-254E-8EA4-D92309ACD2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NoSQL data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337464-7C9D-CE41-93DF-048C2B8B26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NoSQL data types lean heavily on JSON</a:t>
            </a:r>
          </a:p>
          <a:p>
            <a:r>
              <a:rPr lang="en-US" dirty="0"/>
              <a:t>But they still have data types</a:t>
            </a:r>
          </a:p>
          <a:p>
            <a:pPr lvl="1"/>
            <a:r>
              <a:rPr lang="en-US" dirty="0"/>
              <a:t>Number</a:t>
            </a:r>
          </a:p>
          <a:p>
            <a:pPr lvl="1"/>
            <a:r>
              <a:rPr lang="en-US" dirty="0"/>
              <a:t>String</a:t>
            </a:r>
          </a:p>
          <a:p>
            <a:pPr lvl="1"/>
            <a:r>
              <a:rPr lang="en-US" dirty="0"/>
              <a:t>Date</a:t>
            </a:r>
          </a:p>
          <a:p>
            <a:pPr lvl="1"/>
            <a:r>
              <a:rPr lang="en-US" dirty="0"/>
              <a:t>Bool</a:t>
            </a:r>
          </a:p>
        </p:txBody>
      </p:sp>
    </p:spTree>
    <p:extLst>
      <p:ext uri="{BB962C8B-B14F-4D97-AF65-F5344CB8AC3E}">
        <p14:creationId xmlns:p14="http://schemas.microsoft.com/office/powerpoint/2010/main" val="42026530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B482C0-447C-D94B-B59B-93FE4DB80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68E797-C7E9-DE4A-B9C1-57E004F338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Partition Key – Natural grouping of data</a:t>
            </a:r>
          </a:p>
          <a:p>
            <a:r>
              <a:rPr lang="en-US" dirty="0"/>
              <a:t>Primary Key – Unique record to the table</a:t>
            </a:r>
          </a:p>
          <a:p>
            <a:r>
              <a:rPr lang="en-US" dirty="0"/>
              <a:t>Secondary Index – Used to search on other fields</a:t>
            </a:r>
          </a:p>
          <a:p>
            <a:pPr lvl="1"/>
            <a:r>
              <a:rPr lang="en-US" dirty="0"/>
              <a:t>Other wise you incur a scan of the whole table</a:t>
            </a:r>
          </a:p>
          <a:p>
            <a:r>
              <a:rPr lang="en-US" dirty="0"/>
              <a:t>Types – ‘S’ – String, ‘N’ – Number, ‘D’ – Date, ‘B’ – Bool</a:t>
            </a:r>
          </a:p>
          <a:p>
            <a:r>
              <a:rPr lang="en-US" dirty="0"/>
              <a:t>Add Fields as you wish</a:t>
            </a:r>
          </a:p>
          <a:p>
            <a:r>
              <a:rPr lang="en-US" dirty="0"/>
              <a:t>Bulk load many rows</a:t>
            </a:r>
          </a:p>
        </p:txBody>
      </p:sp>
    </p:spTree>
    <p:extLst>
      <p:ext uri="{BB962C8B-B14F-4D97-AF65-F5344CB8AC3E}">
        <p14:creationId xmlns:p14="http://schemas.microsoft.com/office/powerpoint/2010/main" val="34819423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524C3F-0ACF-EC49-ABC3-7599C02455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attributes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AFA5B8-5333-2B41-8F45-D84F810842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New attributes</a:t>
            </a:r>
          </a:p>
          <a:p>
            <a:pPr lvl="1"/>
            <a:r>
              <a:rPr lang="en-US" dirty="0"/>
              <a:t>Can be added to just a single row</a:t>
            </a:r>
          </a:p>
          <a:p>
            <a:pPr lvl="1"/>
            <a:r>
              <a:rPr lang="en-US" dirty="0"/>
              <a:t>Do not affect old rows of data</a:t>
            </a:r>
          </a:p>
          <a:p>
            <a:pPr lvl="1"/>
            <a:r>
              <a:rPr lang="en-US" dirty="0"/>
              <a:t>Can be added at any time</a:t>
            </a:r>
          </a:p>
        </p:txBody>
      </p:sp>
    </p:spTree>
    <p:extLst>
      <p:ext uri="{BB962C8B-B14F-4D97-AF65-F5344CB8AC3E}">
        <p14:creationId xmlns:p14="http://schemas.microsoft.com/office/powerpoint/2010/main" val="37737427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1371EB-03C0-F347-9261-3E7E7491F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0F634E-8CFC-B94C-B76A-6EFC2012A2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 a key to the table for high use attributes</a:t>
            </a:r>
          </a:p>
          <a:p>
            <a:r>
              <a:rPr lang="en-US" dirty="0"/>
              <a:t>Without an index the entire table is scanned</a:t>
            </a:r>
          </a:p>
        </p:txBody>
      </p:sp>
    </p:spTree>
    <p:extLst>
      <p:ext uri="{BB962C8B-B14F-4D97-AF65-F5344CB8AC3E}">
        <p14:creationId xmlns:p14="http://schemas.microsoft.com/office/powerpoint/2010/main" val="16479294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271470-7902-CC44-AEF8-48587A5F0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Create a Table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6840F9-026F-0B4A-9A7E-E2EFA0D08B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1416804"/>
            <a:ext cx="6260951" cy="526845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59A1528-DAF3-F648-BF09-AC0FDC13FA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4294" y="3015496"/>
            <a:ext cx="4178300" cy="242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940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FC67C-6316-7E40-9AC2-A48336EEBD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Table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CB64F5-19A0-D640-8FF9-E4F17BEA2F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1651" y="1719310"/>
            <a:ext cx="6758727" cy="4663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51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935E77-F4B4-8B42-A7C9-E27C669BC9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NoSQL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2EBD44-686E-D341-93A5-D88ECD7C3D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73599" y="2052116"/>
            <a:ext cx="7796540" cy="972438"/>
          </a:xfrm>
        </p:spPr>
        <p:txBody>
          <a:bodyPr>
            <a:normAutofit/>
          </a:bodyPr>
          <a:lstStyle/>
          <a:p>
            <a:r>
              <a:rPr lang="en-US" dirty="0"/>
              <a:t>Relational Databases are great for ‘square’ data</a:t>
            </a:r>
          </a:p>
          <a:p>
            <a:pPr lvl="1"/>
            <a:r>
              <a:rPr lang="en-US" dirty="0"/>
              <a:t>Every row contains the same information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0A18CAD-1B2E-C74F-B13C-92186B659B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3388"/>
          <a:stretch/>
        </p:blipFill>
        <p:spPr>
          <a:xfrm>
            <a:off x="1098492" y="3191385"/>
            <a:ext cx="9995015" cy="3411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6686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6E9BA-345E-624A-8DD4-D10DF1982A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 Settings if desired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143EE0-8C5D-6F4D-84E0-DB4BDAA5CE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901" y="2052116"/>
            <a:ext cx="6446297" cy="1538231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405F68D-DB1B-E84A-A247-B851DB8EE7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253772" y="2303967"/>
            <a:ext cx="4747253" cy="39973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6C47269-2BE1-3F44-B83D-A43EDA407E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3875" y="5875842"/>
            <a:ext cx="2654300" cy="85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151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C7A5B-E2E2-9C47-B71F-0AAF0FCFB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E67057-298A-2247-9E0A-CC7FA284A7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657FD4-7AE2-F243-961B-59484B9977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69" y="1759616"/>
            <a:ext cx="6591300" cy="32131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5E2AF54-075C-A24F-8431-70799795D5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648" r="17024"/>
          <a:stretch/>
        </p:blipFill>
        <p:spPr>
          <a:xfrm>
            <a:off x="7277547" y="2218947"/>
            <a:ext cx="3711389" cy="54610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7A09326F-69E5-7D42-9153-115532326307}"/>
              </a:ext>
            </a:extLst>
          </p:cNvPr>
          <p:cNvSpPr/>
          <p:nvPr/>
        </p:nvSpPr>
        <p:spPr>
          <a:xfrm>
            <a:off x="8466268" y="2218947"/>
            <a:ext cx="1602889" cy="546100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4381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C30F17-3690-1241-80C4-120E1215A7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Wash, Rinse, Repeat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CD5885F-DA21-D044-AB56-F5EF13C5E9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53195" y="1885285"/>
            <a:ext cx="4445000" cy="3886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141E004-67A4-2440-9A4A-BFD4862F4E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9099" y="5570180"/>
            <a:ext cx="3149600" cy="78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6198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65C1AD-7131-254D-8B3E-B13FF69A8E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Query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129D276-80D8-2649-8E7C-2A8B34FCEB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7745" y="1885285"/>
            <a:ext cx="2628126" cy="39973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834F303-C74B-5E4D-8BA1-A2C78C5A3D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7935" y="2863354"/>
            <a:ext cx="4152979" cy="2196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1640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B87CCA-B14F-7A4E-BA6A-8D1B1BA4B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a new Attribute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CB26D9-2A1C-1548-9C00-5A45C8F164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778" y="119984"/>
            <a:ext cx="5175773" cy="387637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0795BD4-1203-4C43-82E7-91A37B0D58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9091" y="3694802"/>
            <a:ext cx="7958332" cy="3043214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2719B51-178C-2D46-AE83-CD0CC2BDBBCE}"/>
              </a:ext>
            </a:extLst>
          </p:cNvPr>
          <p:cNvSpPr/>
          <p:nvPr/>
        </p:nvSpPr>
        <p:spPr>
          <a:xfrm>
            <a:off x="6293224" y="4679576"/>
            <a:ext cx="1108037" cy="2058440"/>
          </a:xfrm>
          <a:prstGeom prst="roundRect">
            <a:avLst/>
          </a:prstGeom>
          <a:noFill/>
          <a:ln w="571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9902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83843E-12BC-9E47-A173-56082F4EEF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8DE0FC-6381-D847-88A4-D75AC11FCF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5233" y="1968649"/>
            <a:ext cx="3017226" cy="43729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13B80F5-BEF2-C54F-BA9A-A9CF2591AD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9326" y="1885285"/>
            <a:ext cx="3460866" cy="4894653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AE140B60-DB47-1645-8731-097A8ED6DA13}"/>
              </a:ext>
            </a:extLst>
          </p:cNvPr>
          <p:cNvSpPr/>
          <p:nvPr/>
        </p:nvSpPr>
        <p:spPr>
          <a:xfrm>
            <a:off x="5992010" y="5938221"/>
            <a:ext cx="3754418" cy="841717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18D457A-00E7-374F-8F72-58915A4EF733}"/>
              </a:ext>
            </a:extLst>
          </p:cNvPr>
          <p:cNvSpPr/>
          <p:nvPr/>
        </p:nvSpPr>
        <p:spPr>
          <a:xfrm>
            <a:off x="1644127" y="5712311"/>
            <a:ext cx="3485252" cy="712686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1670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DFA43-7B64-A44C-BD05-753AA6C773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Deleting a Record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21D228-B114-D24C-9E2A-9DC1710E50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7221" y="1377580"/>
            <a:ext cx="4689640" cy="5006069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13B5C861-444F-0A44-9DE9-7ED8CB2EE457}"/>
              </a:ext>
            </a:extLst>
          </p:cNvPr>
          <p:cNvSpPr/>
          <p:nvPr/>
        </p:nvSpPr>
        <p:spPr>
          <a:xfrm>
            <a:off x="1602889" y="5596848"/>
            <a:ext cx="666975" cy="546100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2BA40F4-E668-374B-9AF1-5F6E850CD534}"/>
              </a:ext>
            </a:extLst>
          </p:cNvPr>
          <p:cNvSpPr/>
          <p:nvPr/>
        </p:nvSpPr>
        <p:spPr>
          <a:xfrm>
            <a:off x="4142041" y="2014552"/>
            <a:ext cx="1602889" cy="546100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8062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169F0B-6283-9F43-86B3-173EB6834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Deleting the Table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2CD61B3-E409-CE45-A4D8-BE0671D429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97894" y="2111178"/>
            <a:ext cx="7796212" cy="1922353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A820ABF7-0855-4F4E-AD54-69B66BB84DAC}"/>
              </a:ext>
            </a:extLst>
          </p:cNvPr>
          <p:cNvSpPr/>
          <p:nvPr/>
        </p:nvSpPr>
        <p:spPr>
          <a:xfrm>
            <a:off x="9197788" y="2431227"/>
            <a:ext cx="710005" cy="419549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DEB8250-FCC1-E946-BD3F-D1C8D23252E6}"/>
              </a:ext>
            </a:extLst>
          </p:cNvPr>
          <p:cNvSpPr/>
          <p:nvPr/>
        </p:nvSpPr>
        <p:spPr>
          <a:xfrm>
            <a:off x="1645920" y="3407501"/>
            <a:ext cx="1602889" cy="546100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4636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B15108-DEA8-1E46-9282-6D0A864920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CLI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AE5F1F-4512-E541-9226-15ED2DBD09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43661" y="2052116"/>
            <a:ext cx="6826477" cy="1648515"/>
          </a:xfrm>
        </p:spPr>
        <p:txBody>
          <a:bodyPr>
            <a:normAutofit/>
          </a:bodyPr>
          <a:lstStyle/>
          <a:p>
            <a:r>
              <a:rPr lang="en-US" dirty="0" err="1"/>
              <a:t>aws</a:t>
            </a:r>
            <a:r>
              <a:rPr lang="en-US" dirty="0"/>
              <a:t> configure</a:t>
            </a:r>
          </a:p>
          <a:p>
            <a:r>
              <a:rPr lang="en-US" dirty="0" err="1"/>
              <a:t>aws</a:t>
            </a:r>
            <a:r>
              <a:rPr lang="en-US" dirty="0"/>
              <a:t> </a:t>
            </a:r>
            <a:r>
              <a:rPr lang="en-US" dirty="0" err="1"/>
              <a:t>dynamodb</a:t>
            </a:r>
            <a:r>
              <a:rPr lang="en-US" dirty="0"/>
              <a:t> scan --table-name Music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63130F-AEFF-994B-842D-F8F7B9C621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883" b="18670"/>
          <a:stretch/>
        </p:blipFill>
        <p:spPr>
          <a:xfrm>
            <a:off x="150605" y="684531"/>
            <a:ext cx="3333077" cy="327428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B1FF1DA6-AFEF-634D-BC51-EA94045FB993}"/>
                  </a:ext>
                </a:extLst>
              </p14:cNvPr>
              <p14:cNvContentPartPr/>
              <p14:nvPr/>
            </p14:nvContentPartPr>
            <p14:xfrm>
              <a:off x="4116304" y="5264576"/>
              <a:ext cx="36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B1FF1DA6-AFEF-634D-BC51-EA94045FB99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107664" y="5255576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7FA6C15C-B83C-F44F-8BA3-C3FC3FC4BF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35337" y="3958814"/>
            <a:ext cx="5397500" cy="2463800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2CEEF9BC-6526-3B49-8FC8-BC768C42088C}"/>
              </a:ext>
            </a:extLst>
          </p:cNvPr>
          <p:cNvSpPr/>
          <p:nvPr/>
        </p:nvSpPr>
        <p:spPr>
          <a:xfrm>
            <a:off x="-1050" y="3412714"/>
            <a:ext cx="1948184" cy="546100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8873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5D4A47-DC67-0246-B915-4A1C0FFB0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Bulk Insert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FF1F78-C60A-6D43-9D84-63CEE739F9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aws</a:t>
            </a:r>
            <a:r>
              <a:rPr lang="en-US" dirty="0"/>
              <a:t> </a:t>
            </a:r>
            <a:r>
              <a:rPr lang="en-US" dirty="0" err="1"/>
              <a:t>dynamodb</a:t>
            </a:r>
            <a:r>
              <a:rPr lang="en-US" dirty="0"/>
              <a:t> batch-write-item \</a:t>
            </a:r>
          </a:p>
          <a:p>
            <a:r>
              <a:rPr lang="en-US" dirty="0"/>
              <a:t>    --request-items file://</a:t>
            </a:r>
            <a:r>
              <a:rPr lang="en-US" dirty="0" err="1"/>
              <a:t>music.json</a:t>
            </a:r>
            <a:r>
              <a:rPr lang="en-US" dirty="0"/>
              <a:t> \</a:t>
            </a:r>
          </a:p>
          <a:p>
            <a:r>
              <a:rPr lang="en-US" dirty="0"/>
              <a:t>    --return-consumed-capacity INDEXES \</a:t>
            </a:r>
          </a:p>
          <a:p>
            <a:r>
              <a:rPr lang="en-US" dirty="0"/>
              <a:t>    --return-item-collection-metrics SIZE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77696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E16E2F-885C-564B-BACC-E19FAF8CA7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NoSQL Shines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381C89-2348-B545-830B-F7A799CE51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84985" y="2052116"/>
            <a:ext cx="4685154" cy="3997828"/>
          </a:xfrm>
        </p:spPr>
        <p:txBody>
          <a:bodyPr/>
          <a:lstStyle/>
          <a:p>
            <a:r>
              <a:rPr lang="en-US" dirty="0"/>
              <a:t>Non-square data</a:t>
            </a:r>
          </a:p>
          <a:p>
            <a:r>
              <a:rPr lang="en-US" dirty="0"/>
              <a:t>Having a column for T/F for each condition would be extremely wasteful</a:t>
            </a:r>
          </a:p>
          <a:p>
            <a:r>
              <a:rPr lang="en-US" dirty="0"/>
              <a:t>Much better if we just save the conditions the patient DOES have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AA6D353-3479-CF48-BDF0-F4AEBBC8A0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66" b="15825"/>
          <a:stretch/>
        </p:blipFill>
        <p:spPr bwMode="auto">
          <a:xfrm>
            <a:off x="201849" y="1425061"/>
            <a:ext cx="5683136" cy="5251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29773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D269C-2F97-1C4B-8EA8-B90B561FC3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B5C78-DCCE-0C4F-A682-0664DE3FC0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{</a:t>
            </a:r>
          </a:p>
          <a:p>
            <a:pPr mar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    "</a:t>
            </a:r>
            <a:r>
              <a:rPr lang="en-US" dirty="0">
                <a:solidFill>
                  <a:schemeClr val="accent3"/>
                </a:solidFill>
              </a:rPr>
              <a:t>Music</a:t>
            </a:r>
            <a:r>
              <a:rPr lang="en-US" dirty="0"/>
              <a:t>": [</a:t>
            </a:r>
          </a:p>
          <a:p>
            <a:pPr mar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        {</a:t>
            </a:r>
          </a:p>
          <a:p>
            <a:pPr mar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            "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PutRequest</a:t>
            </a:r>
            <a:r>
              <a:rPr lang="en-US" dirty="0"/>
              <a:t>": </a:t>
            </a:r>
            <a:r>
              <a:rPr lang="en-US" dirty="0">
                <a:solidFill>
                  <a:srgbClr val="FFFF00"/>
                </a:solidFill>
              </a:rPr>
              <a:t>{</a:t>
            </a:r>
          </a:p>
          <a:p>
            <a:pPr mar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                "Item":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{</a:t>
            </a:r>
          </a:p>
          <a:p>
            <a:pPr mar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                    "Artist": {"S": "No One You Know"},</a:t>
            </a:r>
          </a:p>
          <a:p>
            <a:pPr mar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                    "</a:t>
            </a:r>
            <a:r>
              <a:rPr lang="en-US" dirty="0" err="1"/>
              <a:t>SongTitle</a:t>
            </a:r>
            <a:r>
              <a:rPr lang="en-US" dirty="0"/>
              <a:t>": {"S": "Call Me Today"},</a:t>
            </a:r>
          </a:p>
          <a:p>
            <a:pPr mar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                    "</a:t>
            </a:r>
            <a:r>
              <a:rPr lang="en-US" dirty="0" err="1"/>
              <a:t>AlbumTitle</a:t>
            </a:r>
            <a:r>
              <a:rPr lang="en-US" dirty="0"/>
              <a:t>": {"S": "Somewhat Famous"}</a:t>
            </a:r>
          </a:p>
          <a:p>
            <a:pPr mar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               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}</a:t>
            </a:r>
          </a:p>
          <a:p>
            <a:pPr mar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            </a:t>
            </a:r>
            <a:r>
              <a:rPr lang="en-US" dirty="0">
                <a:solidFill>
                  <a:srgbClr val="FFFF00"/>
                </a:solidFill>
              </a:rPr>
              <a:t>}</a:t>
            </a:r>
          </a:p>
          <a:p>
            <a:pPr mar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        }</a:t>
            </a:r>
            <a:r>
              <a:rPr lang="en-US" dirty="0">
                <a:solidFill>
                  <a:srgbClr val="FF0000"/>
                </a:solidFill>
              </a:rPr>
              <a:t>, </a:t>
            </a:r>
            <a:r>
              <a:rPr lang="en-US" dirty="0"/>
              <a:t> ………..</a:t>
            </a:r>
          </a:p>
          <a:p>
            <a:pPr mar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    ]</a:t>
            </a:r>
          </a:p>
          <a:p>
            <a:pPr mar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4493246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1F2D2-3BDC-E44B-9909-B79E6C5E8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has this been addressed over the years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B86F0F-4F2F-E14C-B8CD-A3A5434C82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1407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E036E6-D68E-1E40-84C2-B0DA7C9D7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Serialization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46C5AA-A6A3-FB46-8674-9198EF7391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EDI – early 70s</a:t>
            </a:r>
          </a:p>
          <a:p>
            <a:r>
              <a:rPr lang="en-US" dirty="0"/>
              <a:t>XML – 1996</a:t>
            </a:r>
          </a:p>
          <a:p>
            <a:r>
              <a:rPr lang="en-US" dirty="0"/>
              <a:t>YAML – 2001</a:t>
            </a:r>
          </a:p>
          <a:p>
            <a:r>
              <a:rPr lang="en-US" dirty="0"/>
              <a:t>JSON – 2001</a:t>
            </a:r>
          </a:p>
        </p:txBody>
      </p:sp>
    </p:spTree>
    <p:extLst>
      <p:ext uri="{BB962C8B-B14F-4D97-AF65-F5344CB8AC3E}">
        <p14:creationId xmlns:p14="http://schemas.microsoft.com/office/powerpoint/2010/main" val="7733463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7EA2E-67A5-004A-A695-7878880D2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the beginning was EDI</a:t>
            </a:r>
            <a:br>
              <a:rPr lang="en-US" dirty="0"/>
            </a:br>
            <a:r>
              <a:rPr lang="en-US" dirty="0"/>
              <a:t>Electronic Data Interchange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B37B5A-B469-5E46-8C77-399D156E04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8707" y="2052116"/>
            <a:ext cx="3911431" cy="3997828"/>
          </a:xfrm>
        </p:spPr>
        <p:txBody>
          <a:bodyPr/>
          <a:lstStyle/>
          <a:p>
            <a:pPr fontAlgn="base"/>
            <a:r>
              <a:rPr lang="en-US" b="1" dirty="0"/>
              <a:t>ISA </a:t>
            </a:r>
            <a:r>
              <a:rPr lang="en-US" dirty="0"/>
              <a:t>– Start of interchange</a:t>
            </a:r>
          </a:p>
          <a:p>
            <a:pPr fontAlgn="base"/>
            <a:r>
              <a:rPr lang="en-US" b="1" dirty="0"/>
              <a:t>GS </a:t>
            </a:r>
            <a:r>
              <a:rPr lang="en-US" dirty="0"/>
              <a:t>– Start of functional group</a:t>
            </a:r>
          </a:p>
          <a:p>
            <a:pPr fontAlgn="base"/>
            <a:r>
              <a:rPr lang="en-US" b="1" dirty="0"/>
              <a:t>ST </a:t>
            </a:r>
            <a:r>
              <a:rPr lang="en-US" dirty="0"/>
              <a:t>– Start of transaction set</a:t>
            </a:r>
          </a:p>
          <a:p>
            <a:pPr fontAlgn="base"/>
            <a:r>
              <a:rPr lang="en-US" b="1" dirty="0"/>
              <a:t>SE </a:t>
            </a:r>
            <a:r>
              <a:rPr lang="en-US" dirty="0"/>
              <a:t>– End of transaction set</a:t>
            </a:r>
          </a:p>
          <a:p>
            <a:pPr fontAlgn="base"/>
            <a:r>
              <a:rPr lang="en-US" b="1" dirty="0"/>
              <a:t>GE </a:t>
            </a:r>
            <a:r>
              <a:rPr lang="en-US" dirty="0"/>
              <a:t>– End of functional group</a:t>
            </a:r>
          </a:p>
          <a:p>
            <a:pPr fontAlgn="base"/>
            <a:r>
              <a:rPr lang="en-US" b="1" dirty="0"/>
              <a:t>IEA </a:t>
            </a:r>
            <a:r>
              <a:rPr lang="en-US" dirty="0"/>
              <a:t>– End of Interchange</a:t>
            </a:r>
          </a:p>
        </p:txBody>
      </p:sp>
      <p:pic>
        <p:nvPicPr>
          <p:cNvPr id="1026" name="Picture 2" descr="X12 Order - EDI File Formats">
            <a:extLst>
              <a:ext uri="{FF2B5EF4-FFF2-40B4-BE49-F238E27FC236}">
                <a16:creationId xmlns:a16="http://schemas.microsoft.com/office/drawing/2014/main" id="{C0E3D16B-A513-9C42-84D9-0B29AB14DF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348" y="2157343"/>
            <a:ext cx="6265625" cy="3892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65517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A6686-1F13-EA40-9435-563612DDC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XML</a:t>
            </a:r>
            <a:br>
              <a:rPr lang="en-US" dirty="0"/>
            </a:br>
            <a:r>
              <a:rPr lang="en-US" dirty="0" err="1"/>
              <a:t>eXtensible</a:t>
            </a:r>
            <a:r>
              <a:rPr lang="en-US" dirty="0"/>
              <a:t> Markup Language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0DC7B-591B-D146-B590-1386108D96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73599" y="2052116"/>
            <a:ext cx="7796540" cy="4114222"/>
          </a:xfrm>
        </p:spPr>
        <p:txBody>
          <a:bodyPr/>
          <a:lstStyle/>
          <a:p>
            <a:r>
              <a:rPr lang="en-US" dirty="0"/>
              <a:t>Similar syntax to HTML</a:t>
            </a:r>
          </a:p>
          <a:p>
            <a:r>
              <a:rPr lang="en-US" dirty="0"/>
              <a:t>Designed to transport data</a:t>
            </a:r>
          </a:p>
          <a:p>
            <a:r>
              <a:rPr lang="en-US" dirty="0"/>
              <a:t>Designed to be self-descriptive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F8DDF2-1217-2540-8932-BB728817B59F}"/>
              </a:ext>
            </a:extLst>
          </p:cNvPr>
          <p:cNvSpPr txBox="1"/>
          <p:nvPr/>
        </p:nvSpPr>
        <p:spPr>
          <a:xfrm>
            <a:off x="1078523" y="4814391"/>
            <a:ext cx="6096000" cy="1754326"/>
          </a:xfrm>
          <a:prstGeom prst="rect">
            <a:avLst/>
          </a:prstGeom>
          <a:solidFill>
            <a:schemeClr val="tx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note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lang="en-US" dirty="0"/>
            </a:b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Ted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/to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lang="en-US" dirty="0"/>
            </a:b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Jani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/from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lang="en-US" dirty="0"/>
            </a:b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heading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Reminder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/heading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lang="en-US" dirty="0"/>
            </a:b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Don't forget me this weekend!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/body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lang="en-US" dirty="0"/>
            </a:b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/note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B3AF6F2-4AC6-D341-8EA1-67592336A0CF}"/>
              </a:ext>
            </a:extLst>
          </p:cNvPr>
          <p:cNvSpPr txBox="1"/>
          <p:nvPr/>
        </p:nvSpPr>
        <p:spPr>
          <a:xfrm>
            <a:off x="6907496" y="2227845"/>
            <a:ext cx="4403107" cy="1754326"/>
          </a:xfrm>
          <a:prstGeom prst="rect">
            <a:avLst/>
          </a:prstGeom>
          <a:solidFill>
            <a:schemeClr val="tx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address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lang="en-US" dirty="0"/>
            </a:b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street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1015 Main St.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A52A2A"/>
                </a:solidFill>
                <a:latin typeface="Consolas" panose="020B0609020204030204" pitchFamily="49" charset="0"/>
              </a:rPr>
              <a:t>/street 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lang="en-US" dirty="0"/>
            </a:b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city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Denton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/city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lang="en-US" dirty="0"/>
            </a:b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zip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76540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/zip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lang="en-US" dirty="0"/>
            </a:b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Texas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/state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lang="en-US" dirty="0"/>
            </a:b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dirty="0">
                <a:solidFill>
                  <a:srgbClr val="A52A2A"/>
                </a:solidFill>
                <a:latin typeface="Consolas" panose="020B0609020204030204" pitchFamily="49" charset="0"/>
              </a:rPr>
              <a:t>address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95131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FCD44-BBE3-B94E-A898-F9E1490D52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YAML</a:t>
            </a:r>
            <a:br>
              <a:rPr lang="en-US" dirty="0"/>
            </a:br>
            <a:r>
              <a:rPr lang="en-US" dirty="0"/>
              <a:t>Yet Another Markup Language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D4E27A-7BF4-4548-9AF5-D3C24A63B2B5}"/>
              </a:ext>
            </a:extLst>
          </p:cNvPr>
          <p:cNvSpPr txBox="1"/>
          <p:nvPr/>
        </p:nvSpPr>
        <p:spPr>
          <a:xfrm>
            <a:off x="1081126" y="2056686"/>
            <a:ext cx="4768689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# This file holds all sidebar menu's entries.</a:t>
            </a:r>
          </a:p>
          <a:p>
            <a:endParaRPr lang="en-US" dirty="0"/>
          </a:p>
          <a:p>
            <a:r>
              <a:rPr lang="en-US" dirty="0"/>
              <a:t>- title: Getting started</a:t>
            </a:r>
          </a:p>
          <a:p>
            <a:r>
              <a:rPr lang="en-US" dirty="0"/>
              <a:t>  pages:</a:t>
            </a:r>
          </a:p>
          <a:p>
            <a:r>
              <a:rPr lang="en-US" dirty="0"/>
              <a:t>    - title: Introduction</a:t>
            </a:r>
          </a:p>
          <a:p>
            <a:r>
              <a:rPr lang="en-US" dirty="0"/>
              <a:t>    - title: Download</a:t>
            </a:r>
          </a:p>
          <a:p>
            <a:r>
              <a:rPr lang="en-US" dirty="0"/>
              <a:t>    - title: Contents</a:t>
            </a:r>
          </a:p>
          <a:p>
            <a:r>
              <a:rPr lang="en-US" dirty="0"/>
              <a:t>    - title: Browsers &amp; devices</a:t>
            </a:r>
          </a:p>
          <a:p>
            <a:r>
              <a:rPr lang="en-US" dirty="0"/>
              <a:t>    - title: JavaScript</a:t>
            </a:r>
          </a:p>
          <a:p>
            <a:r>
              <a:rPr lang="en-US" dirty="0"/>
              <a:t> </a:t>
            </a:r>
          </a:p>
          <a:p>
            <a:r>
              <a:rPr lang="en-US" dirty="0"/>
              <a:t>- title: Customize</a:t>
            </a:r>
          </a:p>
          <a:p>
            <a:r>
              <a:rPr lang="en-US" dirty="0"/>
              <a:t>  pages:</a:t>
            </a:r>
          </a:p>
          <a:p>
            <a:r>
              <a:rPr lang="en-US" dirty="0"/>
              <a:t>    - title: Overview</a:t>
            </a:r>
          </a:p>
          <a:p>
            <a:r>
              <a:rPr lang="en-US" dirty="0"/>
              <a:t>    - title: Sass</a:t>
            </a:r>
          </a:p>
          <a:p>
            <a:r>
              <a:rPr lang="en-US" dirty="0"/>
              <a:t>    - title: Options</a:t>
            </a:r>
          </a:p>
          <a:p>
            <a:r>
              <a:rPr lang="en-US" dirty="0"/>
              <a:t>    - title: Color</a:t>
            </a:r>
          </a:p>
          <a:p>
            <a:r>
              <a:rPr lang="en-US" dirty="0"/>
              <a:t>- title: Optimize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3F3541-D5FF-4841-B521-3BF790E71026}"/>
              </a:ext>
            </a:extLst>
          </p:cNvPr>
          <p:cNvSpPr txBox="1"/>
          <p:nvPr/>
        </p:nvSpPr>
        <p:spPr>
          <a:xfrm>
            <a:off x="6834554" y="1970985"/>
            <a:ext cx="3399692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- title: Layout</a:t>
            </a:r>
          </a:p>
          <a:p>
            <a:r>
              <a:rPr lang="en-US" dirty="0"/>
              <a:t>  pages:</a:t>
            </a:r>
          </a:p>
          <a:p>
            <a:r>
              <a:rPr lang="en-US" dirty="0"/>
              <a:t>    - title: Breakpoints</a:t>
            </a:r>
          </a:p>
          <a:p>
            <a:r>
              <a:rPr lang="en-US" dirty="0"/>
              <a:t>    - title: Containers</a:t>
            </a:r>
          </a:p>
          <a:p>
            <a:r>
              <a:rPr lang="en-US" dirty="0"/>
              <a:t>    - title: Grid</a:t>
            </a:r>
          </a:p>
          <a:p>
            <a:r>
              <a:rPr lang="en-US" dirty="0"/>
              <a:t>    - title: Columns</a:t>
            </a:r>
          </a:p>
          <a:p>
            <a:r>
              <a:rPr lang="en-US" dirty="0"/>
              <a:t>    - title: Gutters</a:t>
            </a:r>
          </a:p>
          <a:p>
            <a:r>
              <a:rPr lang="en-US" dirty="0"/>
              <a:t>    - title: Utilities</a:t>
            </a:r>
          </a:p>
          <a:p>
            <a:r>
              <a:rPr lang="en-US" dirty="0"/>
              <a:t>    - title: Z-index</a:t>
            </a:r>
          </a:p>
          <a:p>
            <a:endParaRPr lang="en-US" dirty="0"/>
          </a:p>
          <a:p>
            <a:r>
              <a:rPr lang="en-US" dirty="0"/>
              <a:t>- title: Content</a:t>
            </a:r>
          </a:p>
          <a:p>
            <a:r>
              <a:rPr lang="en-US" dirty="0"/>
              <a:t>  pages:</a:t>
            </a:r>
          </a:p>
          <a:p>
            <a:r>
              <a:rPr lang="en-US" dirty="0"/>
              <a:t>    - title: Reboot</a:t>
            </a:r>
          </a:p>
          <a:p>
            <a:r>
              <a:rPr lang="en-US" dirty="0"/>
              <a:t>    - title: Typography</a:t>
            </a:r>
          </a:p>
          <a:p>
            <a:r>
              <a:rPr lang="en-US" dirty="0"/>
              <a:t>    - title: Images</a:t>
            </a:r>
          </a:p>
          <a:p>
            <a:r>
              <a:rPr lang="en-US" dirty="0"/>
              <a:t>    - title: Tables</a:t>
            </a:r>
          </a:p>
          <a:p>
            <a:r>
              <a:rPr lang="en-US" dirty="0"/>
              <a:t>    - title: Figures</a:t>
            </a:r>
          </a:p>
        </p:txBody>
      </p:sp>
    </p:spTree>
    <p:extLst>
      <p:ext uri="{BB962C8B-B14F-4D97-AF65-F5344CB8AC3E}">
        <p14:creationId xmlns:p14="http://schemas.microsoft.com/office/powerpoint/2010/main" val="13729519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CF938A-A0DD-964F-99A8-46C18A1E1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YAML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6BB25F-8A55-6D41-BCEB-DB0CF6740A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Readable</a:t>
            </a:r>
          </a:p>
          <a:p>
            <a:r>
              <a:rPr lang="en-US" dirty="0"/>
              <a:t>Short Syntax (strict! Syntax)</a:t>
            </a:r>
          </a:p>
          <a:p>
            <a:r>
              <a:rPr lang="en-US" dirty="0"/>
              <a:t>Language independent</a:t>
            </a:r>
          </a:p>
          <a:p>
            <a:r>
              <a:rPr lang="en-US" dirty="0"/>
              <a:t>Ease of use</a:t>
            </a:r>
          </a:p>
          <a:p>
            <a:r>
              <a:rPr lang="en-US" dirty="0"/>
              <a:t>Hierarchy is represented with indentation</a:t>
            </a:r>
          </a:p>
          <a:p>
            <a:pPr lvl="1"/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-address</a:t>
            </a:r>
          </a:p>
          <a:p>
            <a:pPr lvl="2"/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-Street: “1015 Main St”</a:t>
            </a:r>
          </a:p>
          <a:p>
            <a:pPr lvl="2"/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-City: “Denton”</a:t>
            </a:r>
          </a:p>
          <a:p>
            <a:pPr lvl="2"/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-Zip: “76540”</a:t>
            </a:r>
          </a:p>
          <a:p>
            <a:pPr lvl="2"/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-State: “Texas”</a:t>
            </a:r>
          </a:p>
        </p:txBody>
      </p:sp>
    </p:spTree>
    <p:extLst>
      <p:ext uri="{BB962C8B-B14F-4D97-AF65-F5344CB8AC3E}">
        <p14:creationId xmlns:p14="http://schemas.microsoft.com/office/powerpoint/2010/main" val="386687469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dison">
  <a:themeElements>
    <a:clrScheme name="Madison">
      <a:dk1>
        <a:sysClr val="windowText" lastClr="000000"/>
      </a:dk1>
      <a:lt1>
        <a:sysClr val="window" lastClr="FFFFFF"/>
      </a:lt1>
      <a:dk2>
        <a:srgbClr val="1F2D29"/>
      </a:dk2>
      <a:lt2>
        <a:srgbClr val="C5FAEB"/>
      </a:lt2>
      <a:accent1>
        <a:srgbClr val="A1D68B"/>
      </a:accent1>
      <a:accent2>
        <a:srgbClr val="5EC795"/>
      </a:accent2>
      <a:accent3>
        <a:srgbClr val="4DADCF"/>
      </a:accent3>
      <a:accent4>
        <a:srgbClr val="CDB756"/>
      </a:accent4>
      <a:accent5>
        <a:srgbClr val="E29C36"/>
      </a:accent5>
      <a:accent6>
        <a:srgbClr val="8EC0C1"/>
      </a:accent6>
      <a:hlink>
        <a:srgbClr val="6D9D9B"/>
      </a:hlink>
      <a:folHlink>
        <a:srgbClr val="6D8583"/>
      </a:folHlink>
    </a:clrScheme>
    <a:fontScheme name="Madison">
      <a:maj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dison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alpha val="88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dison" id="{025CB5FB-2DD3-45EE-B6F0-CC461540EB19}" vid="{6AC10936-2DFC-4054-9ADF-B5E2C5F8619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Madison</Template>
  <TotalTime>5188</TotalTime>
  <Words>838</Words>
  <Application>Microsoft Macintosh PowerPoint</Application>
  <PresentationFormat>Widescreen</PresentationFormat>
  <Paragraphs>151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Arial</vt:lpstr>
      <vt:lpstr>Consolas</vt:lpstr>
      <vt:lpstr>MS Shell Dlg 2</vt:lpstr>
      <vt:lpstr>Wingdings</vt:lpstr>
      <vt:lpstr>Wingdings 3</vt:lpstr>
      <vt:lpstr>Madison</vt:lpstr>
      <vt:lpstr>NoSQL Databases</vt:lpstr>
      <vt:lpstr>Why NoSQL</vt:lpstr>
      <vt:lpstr>Where NoSQL Shines</vt:lpstr>
      <vt:lpstr>How has this been addressed over the years</vt:lpstr>
      <vt:lpstr>Data Serialization</vt:lpstr>
      <vt:lpstr>In the beginning was EDI Electronic Data Interchange</vt:lpstr>
      <vt:lpstr>XML eXtensible Markup Language</vt:lpstr>
      <vt:lpstr>YAML Yet Another Markup Language</vt:lpstr>
      <vt:lpstr>YAML Features</vt:lpstr>
      <vt:lpstr>JSON JavaScript Object Notation</vt:lpstr>
      <vt:lpstr>NoSQL</vt:lpstr>
      <vt:lpstr>Let’s look at a NoSQL database</vt:lpstr>
      <vt:lpstr>DynamoDB</vt:lpstr>
      <vt:lpstr>NoSQL data types</vt:lpstr>
      <vt:lpstr>PowerPoint Presentation</vt:lpstr>
      <vt:lpstr>Table attributes</vt:lpstr>
      <vt:lpstr>Searching</vt:lpstr>
      <vt:lpstr>Let’s Create a Table</vt:lpstr>
      <vt:lpstr>Create Table</vt:lpstr>
      <vt:lpstr>Custom Settings if desired</vt:lpstr>
      <vt:lpstr>Adding Data</vt:lpstr>
      <vt:lpstr>Wash, Rinse, Repeat</vt:lpstr>
      <vt:lpstr>Query</vt:lpstr>
      <vt:lpstr>Adding a new Attribute</vt:lpstr>
      <vt:lpstr>PowerPoint Presentation</vt:lpstr>
      <vt:lpstr>Deleting a Record</vt:lpstr>
      <vt:lpstr>Deleting the Table</vt:lpstr>
      <vt:lpstr>AWS CLI</vt:lpstr>
      <vt:lpstr>Bulk Insert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Gary James</dc:creator>
  <cp:lastModifiedBy>Gary James</cp:lastModifiedBy>
  <cp:revision>7</cp:revision>
  <dcterms:created xsi:type="dcterms:W3CDTF">2021-10-26T16:40:01Z</dcterms:created>
  <dcterms:modified xsi:type="dcterms:W3CDTF">2022-08-03T23:06:51Z</dcterms:modified>
</cp:coreProperties>
</file>